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6053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40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5F11F-5702-4D21-8A8D-9345383B696E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1D1358-2E97-49E0-A6D2-A3ECE05E4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8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1D1358-2E97-49E0-A6D2-A3ECE05E4E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614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1D1358-2E97-49E0-A6D2-A3ECE05E4E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93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AA103-041F-484C-AC46-AC4BA4789936}" type="datetime1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58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280D7-969E-4CD8-990D-E294CF0C211F}" type="datetime1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550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E3C4-04AC-4D29-A479-5E5AE67FAE6E}" type="datetime1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844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73493-CA00-4D7D-A991-F82625955191}" type="datetime1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4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089A-89B3-4C1F-90AE-0EF5C1FAC7BE}" type="datetime1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45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4765D-1A11-4030-BE2D-B68A2FC1C2E3}" type="datetime1">
              <a:rPr lang="en-US" smtClean="0"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78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F8140-3060-4548-A2C6-48189D52F5BA}" type="datetime1">
              <a:rPr lang="en-US" smtClean="0"/>
              <a:t>12/7/2021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42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6F7AB-C4F7-49B4-854F-ACB951080593}" type="datetime1">
              <a:rPr lang="en-US" smtClean="0"/>
              <a:t>12/7/2021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E97BD-C9CA-4F7A-ACDD-4CCDD316F408}" type="datetime1">
              <a:rPr lang="en-US" smtClean="0"/>
              <a:t>12/7/2021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13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F95C8-E34E-4A88-8C7A-B6A00A6EF86E}" type="datetime1">
              <a:rPr lang="en-US" smtClean="0"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77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D640-9270-4D72-9B31-2C8CF34F41B3}" type="datetime1">
              <a:rPr lang="en-US" smtClean="0"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570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3A98E-DB0D-4399-A002-763026955E95}" type="datetime1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64F63-CDFC-40ED-B6B9-AB6EBA8C2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690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2789" y="1907975"/>
            <a:ext cx="9144000" cy="1041288"/>
          </a:xfrm>
        </p:spPr>
        <p:txBody>
          <a:bodyPr>
            <a:normAutofit fontScale="90000"/>
          </a:bodyPr>
          <a:lstStyle/>
          <a:p>
            <a:r>
              <a:rPr lang="en-US" b="1" u="sng" dirty="0" smtClean="0"/>
              <a:t/>
            </a:r>
            <a:br>
              <a:rPr lang="en-US" b="1" u="sng" dirty="0" smtClean="0"/>
            </a:br>
            <a:r>
              <a:rPr lang="en-US" b="1" u="sng" dirty="0"/>
              <a:t/>
            </a:r>
            <a:br>
              <a:rPr lang="en-US" b="1" u="sng" dirty="0"/>
            </a:br>
            <a:r>
              <a:rPr lang="en-US" b="1" u="sng" dirty="0" smtClean="0"/>
              <a:t/>
            </a:r>
            <a:br>
              <a:rPr lang="en-US" b="1" u="sng" dirty="0" smtClean="0"/>
            </a:br>
            <a:r>
              <a:rPr lang="en-US" b="1" u="sng" dirty="0"/>
              <a:t/>
            </a:r>
            <a:br>
              <a:rPr lang="en-US" b="1" u="sng" dirty="0"/>
            </a:br>
            <a:r>
              <a:rPr lang="en-US" b="1" u="sng" dirty="0" smtClean="0"/>
              <a:t>GSP </a:t>
            </a:r>
            <a:r>
              <a:rPr lang="en-US" b="1" u="sng" dirty="0"/>
              <a:t>2205- Philosophy and Logic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8293" y="2331078"/>
            <a:ext cx="9521780" cy="2820472"/>
          </a:xfrm>
        </p:spPr>
        <p:txBody>
          <a:bodyPr>
            <a:normAutofit/>
          </a:bodyPr>
          <a:lstStyle/>
          <a:p>
            <a:endParaRPr lang="en-US" sz="2800" b="1" dirty="0" smtClean="0"/>
          </a:p>
          <a:p>
            <a:r>
              <a:rPr lang="en-US" sz="2800" b="1" dirty="0"/>
              <a:t>Module 6 :</a:t>
            </a:r>
            <a:r>
              <a:rPr lang="en-US" sz="2800" dirty="0"/>
              <a:t> Logic as a Principle of Reasoning; Inductive, </a:t>
            </a:r>
            <a:endParaRPr lang="en-US" sz="2800" dirty="0" smtClean="0"/>
          </a:p>
          <a:p>
            <a:r>
              <a:rPr lang="en-US" sz="2800" dirty="0" smtClean="0"/>
              <a:t>Deductive and </a:t>
            </a:r>
            <a:r>
              <a:rPr lang="en-US" sz="2800" dirty="0" err="1"/>
              <a:t>Abductive</a:t>
            </a:r>
            <a:r>
              <a:rPr lang="en-US" sz="2800" dirty="0"/>
              <a:t> Methods of Reasoning</a:t>
            </a:r>
          </a:p>
          <a:p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1</a:t>
            </a:fld>
            <a:endParaRPr lang="en-US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395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21"/>
    </mc:Choice>
    <mc:Fallback>
      <p:transition spd="slow" advTm="26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4800" b="1" dirty="0" smtClean="0"/>
              <a:t>A. Introduction </a:t>
            </a:r>
            <a:r>
              <a:rPr lang="en-US" sz="4800" b="1" dirty="0"/>
              <a:t>to Logic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0" indent="-514350" algn="just">
              <a:buFont typeface="+mj-lt"/>
              <a:buAutoNum type="arabicPeriod"/>
            </a:pPr>
            <a:r>
              <a:rPr lang="en-US" dirty="0" smtClean="0"/>
              <a:t>Logic </a:t>
            </a:r>
            <a:r>
              <a:rPr lang="en-US" dirty="0"/>
              <a:t>is a subdivision or branch of philosophy. </a:t>
            </a:r>
          </a:p>
          <a:p>
            <a:pPr marL="514350" lvl="0" indent="-514350" algn="just">
              <a:buFont typeface="+mj-lt"/>
              <a:buAutoNum type="arabicPeriod"/>
            </a:pPr>
            <a:r>
              <a:rPr lang="en-US" dirty="0"/>
              <a:t>Logic is the study of the criteria used for the evaluation of arguments. </a:t>
            </a:r>
          </a:p>
          <a:p>
            <a:pPr marL="0" lvl="0" indent="0" algn="just">
              <a:buNone/>
            </a:pPr>
            <a:r>
              <a:rPr lang="en-US" dirty="0" smtClean="0"/>
              <a:t> 3.   Logic is the study of reasoning. </a:t>
            </a:r>
            <a:endParaRPr lang="en-US" dirty="0"/>
          </a:p>
          <a:p>
            <a:pPr marL="0" lvl="0" indent="0" algn="just">
              <a:buNone/>
            </a:pPr>
            <a:r>
              <a:rPr lang="en-US" dirty="0"/>
              <a:t>4</a:t>
            </a:r>
            <a:r>
              <a:rPr lang="en-US" dirty="0" smtClean="0"/>
              <a:t>. Logic </a:t>
            </a:r>
            <a:r>
              <a:rPr lang="en-US" dirty="0"/>
              <a:t>allows one to produce new information from old one. </a:t>
            </a:r>
            <a:endParaRPr lang="en-US" dirty="0" smtClean="0"/>
          </a:p>
          <a:p>
            <a:pPr marL="0" lvl="0" indent="0" algn="just">
              <a:buNone/>
            </a:pPr>
            <a:r>
              <a:rPr lang="en-US" dirty="0" smtClean="0"/>
              <a:t>5. That </a:t>
            </a:r>
            <a:r>
              <a:rPr lang="en-US" dirty="0"/>
              <a:t>is why logic pertains to many field of studies, such as Security, Law, Politics, </a:t>
            </a:r>
            <a:r>
              <a:rPr lang="en-US" dirty="0" smtClean="0"/>
              <a:t>Literature, Sciences</a:t>
            </a:r>
            <a:r>
              <a:rPr lang="en-US" dirty="0"/>
              <a:t>, </a:t>
            </a:r>
            <a:r>
              <a:rPr lang="en-US" dirty="0" err="1" smtClean="0"/>
              <a:t>etc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2</a:t>
            </a:fld>
            <a:endParaRPr lang="en-US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19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557"/>
    </mc:Choice>
    <mc:Fallback>
      <p:transition spd="slow" advTm="88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7157"/>
          </a:xfrm>
        </p:spPr>
        <p:txBody>
          <a:bodyPr>
            <a:normAutofit/>
          </a:bodyPr>
          <a:lstStyle/>
          <a:p>
            <a:r>
              <a:rPr lang="en-US" sz="4800" b="1" dirty="0" smtClean="0"/>
              <a:t>B. Logical Reasoning </a:t>
            </a:r>
            <a:endParaRPr lang="en-US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0" indent="-514350" algn="just">
              <a:buAutoNum type="arabicPeriod"/>
            </a:pPr>
            <a:r>
              <a:rPr lang="en-US" dirty="0" smtClean="0"/>
              <a:t>Reasoning </a:t>
            </a:r>
            <a:r>
              <a:rPr lang="en-US" dirty="0"/>
              <a:t>is the generation or evaluation of claims in relation to their supporting arguments and evidence. </a:t>
            </a:r>
            <a:endParaRPr lang="en-US" dirty="0" smtClean="0"/>
          </a:p>
          <a:p>
            <a:pPr marL="0" lvl="0" indent="0" algn="just">
              <a:buNone/>
            </a:pPr>
            <a:endParaRPr lang="en-US" dirty="0"/>
          </a:p>
          <a:p>
            <a:pPr marL="0" lvl="0" indent="0" algn="just">
              <a:buNone/>
            </a:pPr>
            <a:r>
              <a:rPr lang="en-US" dirty="0" smtClean="0"/>
              <a:t>2. </a:t>
            </a:r>
            <a:r>
              <a:rPr lang="en-US" dirty="0"/>
              <a:t>Difference between logic and reasoning: Logic is the systematic study of the form of arguments, while Reason is the application of logic to understand and judge.</a:t>
            </a:r>
          </a:p>
          <a:p>
            <a:pPr marL="0" lvl="0" indent="0" algn="just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3</a:t>
            </a:fld>
            <a:endParaRPr lang="en-US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085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80"/>
    </mc:Choice>
    <mc:Fallback>
      <p:transition spd="slow" advTm="49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/>
              <a:t>Three Methods of Reasoning </a:t>
            </a:r>
            <a:endParaRPr lang="en-US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b="1" dirty="0" smtClean="0"/>
              <a:t>1. Deductive Reasoning </a:t>
            </a:r>
            <a:endParaRPr lang="en-US" b="1" dirty="0"/>
          </a:p>
          <a:p>
            <a:pPr marL="0" lvl="0" indent="0">
              <a:buNone/>
            </a:pPr>
            <a:r>
              <a:rPr lang="en-US" b="1" dirty="0" smtClean="0"/>
              <a:t>2. Inductive Reasoning </a:t>
            </a:r>
            <a:endParaRPr lang="en-US" b="1" dirty="0"/>
          </a:p>
          <a:p>
            <a:pPr marL="0" lvl="0" indent="0">
              <a:buNone/>
            </a:pPr>
            <a:r>
              <a:rPr lang="en-US" b="1" dirty="0" smtClean="0"/>
              <a:t>3. </a:t>
            </a:r>
            <a:r>
              <a:rPr lang="en-US" b="1" dirty="0" err="1" smtClean="0"/>
              <a:t>Abductive</a:t>
            </a:r>
            <a:r>
              <a:rPr lang="en-US" b="1" dirty="0" smtClean="0"/>
              <a:t> Reasoning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4</a:t>
            </a:fld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316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27"/>
    </mc:Choice>
    <mc:Fallback>
      <p:transition spd="slow" advTm="12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3820"/>
          </a:xfrm>
        </p:spPr>
        <p:txBody>
          <a:bodyPr>
            <a:normAutofit fontScale="90000"/>
          </a:bodyPr>
          <a:lstStyle/>
          <a:p>
            <a:r>
              <a:rPr lang="en-US" sz="4800" b="1" dirty="0" smtClean="0"/>
              <a:t>Deductive Reasoning 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68946"/>
            <a:ext cx="10515600" cy="5295095"/>
          </a:xfrm>
        </p:spPr>
        <p:txBody>
          <a:bodyPr>
            <a:noAutofit/>
          </a:bodyPr>
          <a:lstStyle/>
          <a:p>
            <a:pPr algn="just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Deductive Reasoning :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Starts out with a general statement, or hypothesis, and examines the possibilities to reach a specific, logical conclusion.  </a:t>
            </a:r>
          </a:p>
          <a:p>
            <a:pPr lvl="0"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Deductive R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easoning 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orks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the more general to the more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specific.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 of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eductive Reasoning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as follows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 algn="just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men are mortal. Joe is a man.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Joe is mortal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 algn="just"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a Bachelor's degree at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Bayero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 Kano, a student must have 120 credits. Musa has more than 130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credits.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5</a:t>
            </a:fld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703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993"/>
    </mc:Choice>
    <mc:Fallback>
      <p:transition spd="slow" advTm="103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1399"/>
          </a:xfrm>
        </p:spPr>
        <p:txBody>
          <a:bodyPr>
            <a:normAutofit fontScale="90000"/>
          </a:bodyPr>
          <a:lstStyle/>
          <a:p>
            <a:pPr lvl="0"/>
            <a:r>
              <a:rPr lang="en-US" b="1" dirty="0"/>
              <a:t>Inductive Reasoning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04408"/>
            <a:ext cx="10515600" cy="4351338"/>
          </a:xfrm>
        </p:spPr>
        <p:txBody>
          <a:bodyPr>
            <a:normAutofit lnSpcReduction="10000"/>
          </a:bodyPr>
          <a:lstStyle/>
          <a:p>
            <a:pPr lvl="0" algn="just"/>
            <a:r>
              <a:rPr lang="en-US" b="1" dirty="0"/>
              <a:t>Inductive R</a:t>
            </a:r>
            <a:r>
              <a:rPr lang="en-US" b="1" dirty="0" smtClean="0"/>
              <a:t>easoning</a:t>
            </a:r>
            <a:r>
              <a:rPr lang="en-US" dirty="0" smtClean="0"/>
              <a:t> </a:t>
            </a:r>
            <a:r>
              <a:rPr lang="en-US" dirty="0"/>
              <a:t>is a method of reasoning in which a body of observations is synthesized to come up with a general principle. </a:t>
            </a:r>
            <a:endParaRPr lang="en-US" dirty="0" smtClean="0"/>
          </a:p>
          <a:p>
            <a:pPr lvl="0" algn="just"/>
            <a:r>
              <a:rPr lang="en-US" b="1" dirty="0" smtClean="0"/>
              <a:t>Inductive Reasoning </a:t>
            </a:r>
            <a:r>
              <a:rPr lang="en-US" dirty="0"/>
              <a:t>starts with the specifics and then draws the general conclusion based on the specific facts</a:t>
            </a:r>
            <a:r>
              <a:rPr lang="en-US" dirty="0" smtClean="0"/>
              <a:t>.</a:t>
            </a:r>
          </a:p>
          <a:p>
            <a:pPr lvl="0" algn="just"/>
            <a:r>
              <a:rPr lang="en-US" dirty="0"/>
              <a:t> Examples of  </a:t>
            </a:r>
            <a:r>
              <a:rPr lang="en-US" b="1" dirty="0" smtClean="0"/>
              <a:t>Inductive Reasoning</a:t>
            </a:r>
            <a:r>
              <a:rPr lang="en-US" dirty="0" smtClean="0"/>
              <a:t> </a:t>
            </a:r>
            <a:r>
              <a:rPr lang="en-US" dirty="0"/>
              <a:t>are as follows: </a:t>
            </a:r>
            <a:endParaRPr lang="en-US" dirty="0" smtClean="0"/>
          </a:p>
          <a:p>
            <a:pPr marL="0" lvl="0" indent="0" algn="just">
              <a:buNone/>
            </a:pPr>
            <a:endParaRPr lang="en-US" dirty="0"/>
          </a:p>
          <a:p>
            <a:pPr marL="514350" lvl="0" indent="-514350" algn="just">
              <a:buFont typeface="+mj-lt"/>
              <a:buAutoNum type="arabicPeriod"/>
            </a:pPr>
            <a:r>
              <a:rPr lang="en-US" dirty="0"/>
              <a:t>In the summer, there are ducks i</a:t>
            </a:r>
            <a:r>
              <a:rPr lang="en-US" dirty="0" smtClean="0"/>
              <a:t>n </a:t>
            </a:r>
            <a:r>
              <a:rPr lang="en-US" dirty="0"/>
              <a:t>our pond. Therefore, summer will bring ducks to our pond.</a:t>
            </a:r>
          </a:p>
          <a:p>
            <a:pPr marL="514350" lvl="0" indent="-514350" algn="just">
              <a:buFont typeface="+mj-lt"/>
              <a:buAutoNum type="arabicPeriod"/>
            </a:pPr>
            <a:r>
              <a:rPr lang="en-US" dirty="0"/>
              <a:t> I have seen four students at this school leave trash on the floor. The students in this school are disrespectful.</a:t>
            </a:r>
          </a:p>
          <a:p>
            <a:pPr lvl="0" algn="just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6</a:t>
            </a:fld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672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217"/>
    </mc:Choice>
    <mc:Fallback>
      <p:transition spd="slow" advTm="101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9578"/>
          </a:xfrm>
        </p:spPr>
        <p:txBody>
          <a:bodyPr>
            <a:noAutofit/>
          </a:bodyPr>
          <a:lstStyle/>
          <a:p>
            <a:pPr lvl="0"/>
            <a:r>
              <a:rPr lang="en-US" sz="4800" b="1" dirty="0" err="1"/>
              <a:t>Abductive</a:t>
            </a:r>
            <a:r>
              <a:rPr lang="en-US" sz="4800" b="1" dirty="0"/>
              <a:t> Reasoning</a:t>
            </a:r>
            <a:r>
              <a:rPr lang="en-US" sz="4800" dirty="0"/>
              <a:t/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0233"/>
            <a:ext cx="10515600" cy="5631242"/>
          </a:xfrm>
        </p:spPr>
        <p:txBody>
          <a:bodyPr/>
          <a:lstStyle/>
          <a:p>
            <a:pPr lvl="0"/>
            <a:r>
              <a:rPr lang="en-US" b="1" dirty="0" err="1"/>
              <a:t>Abductive</a:t>
            </a:r>
            <a:r>
              <a:rPr lang="en-US" b="1" dirty="0"/>
              <a:t> </a:t>
            </a:r>
            <a:r>
              <a:rPr lang="en-US" b="1" dirty="0" smtClean="0"/>
              <a:t>Reasoning </a:t>
            </a:r>
            <a:r>
              <a:rPr lang="en-US" dirty="0"/>
              <a:t>is making a probable conclusion from what you know. </a:t>
            </a:r>
          </a:p>
          <a:p>
            <a:pPr algn="just"/>
            <a:r>
              <a:rPr lang="en-US" dirty="0" smtClean="0"/>
              <a:t>A </a:t>
            </a:r>
            <a:r>
              <a:rPr lang="en-US" dirty="0"/>
              <a:t>medical diagnosis is an application of </a:t>
            </a:r>
            <a:r>
              <a:rPr lang="en-US" dirty="0" err="1"/>
              <a:t>abductive</a:t>
            </a:r>
            <a:r>
              <a:rPr lang="en-US" dirty="0"/>
              <a:t> </a:t>
            </a:r>
            <a:r>
              <a:rPr lang="en-US" dirty="0" smtClean="0"/>
              <a:t>reasoning.</a:t>
            </a:r>
          </a:p>
          <a:p>
            <a:pPr algn="just"/>
            <a:r>
              <a:rPr lang="en-US" dirty="0" smtClean="0"/>
              <a:t>Example </a:t>
            </a:r>
            <a:r>
              <a:rPr lang="en-US" dirty="0"/>
              <a:t>of </a:t>
            </a:r>
            <a:r>
              <a:rPr lang="en-US" b="1" dirty="0" err="1" smtClean="0"/>
              <a:t>Abductive</a:t>
            </a:r>
            <a:r>
              <a:rPr lang="en-US" b="1" dirty="0" smtClean="0"/>
              <a:t> Reasoning </a:t>
            </a:r>
            <a:r>
              <a:rPr lang="en-US" dirty="0" smtClean="0"/>
              <a:t>:  If </a:t>
            </a:r>
            <a:r>
              <a:rPr lang="en-US" dirty="0"/>
              <a:t>you see an abandoned bowl of hot soup on the table, you can use abduction to conclude the owner of the soup is likely returning soon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7</a:t>
            </a:fld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6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848"/>
    </mc:Choice>
    <mc:Fallback>
      <p:transition spd="slow" advTm="162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i="1" dirty="0" smtClean="0"/>
          </a:p>
          <a:p>
            <a:pPr marL="0" indent="0" algn="ctr">
              <a:buNone/>
            </a:pPr>
            <a:endParaRPr lang="en-US" i="1" dirty="0" smtClean="0"/>
          </a:p>
          <a:p>
            <a:pPr algn="ctr"/>
            <a:r>
              <a:rPr lang="en-US" sz="6000" i="1" dirty="0" smtClean="0"/>
              <a:t>Thank You </a:t>
            </a:r>
            <a:r>
              <a:rPr lang="en-US" sz="6000" i="1" dirty="0"/>
              <a:t>F</a:t>
            </a:r>
            <a:r>
              <a:rPr lang="en-US" sz="6000" i="1" dirty="0" smtClean="0"/>
              <a:t>or Listening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64F63-CDFC-40ED-B6B9-AB6EBA8C26C9}" type="slidenum">
              <a:rPr lang="en-US" smtClean="0"/>
              <a:t>8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95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2"/>
    </mc:Choice>
    <mc:Fallback>
      <p:transition spd="slow" advTm="64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4041</TotalTime>
  <Words>96</Words>
  <Application>Microsoft Office PowerPoint</Application>
  <PresentationFormat>Custom</PresentationFormat>
  <Paragraphs>48</Paragraphs>
  <Slides>8</Slides>
  <Notes>2</Notes>
  <HiddenSlides>0</HiddenSlides>
  <MMClips>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    GSP 2205- Philosophy and Logic </vt:lpstr>
      <vt:lpstr>A. Introduction to Logic </vt:lpstr>
      <vt:lpstr>B. Logical Reasoning </vt:lpstr>
      <vt:lpstr>Three Methods of Reasoning </vt:lpstr>
      <vt:lpstr>Deductive Reasoning </vt:lpstr>
      <vt:lpstr>Inductive Reasoning </vt:lpstr>
      <vt:lpstr>Abductive Reasoning 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GSP 2205- Philosophy and Logic</dc:title>
  <dc:creator>Dr. Tijjani</dc:creator>
  <cp:lastModifiedBy>SCE-Science</cp:lastModifiedBy>
  <cp:revision>13</cp:revision>
  <dcterms:created xsi:type="dcterms:W3CDTF">2021-12-03T19:41:01Z</dcterms:created>
  <dcterms:modified xsi:type="dcterms:W3CDTF">2021-12-07T11:38:26Z</dcterms:modified>
</cp:coreProperties>
</file>

<file path=docProps/thumbnail.jpeg>
</file>